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310" r:id="rId5"/>
    <p:sldId id="260" r:id="rId6"/>
    <p:sldId id="323" r:id="rId7"/>
    <p:sldId id="334" r:id="rId8"/>
    <p:sldId id="356" r:id="rId9"/>
    <p:sldId id="359" r:id="rId10"/>
    <p:sldId id="335" r:id="rId11"/>
    <p:sldId id="336" r:id="rId12"/>
    <p:sldId id="337" r:id="rId13"/>
    <p:sldId id="338" r:id="rId14"/>
    <p:sldId id="352" r:id="rId15"/>
    <p:sldId id="339" r:id="rId16"/>
    <p:sldId id="350" r:id="rId17"/>
    <p:sldId id="353" r:id="rId18"/>
    <p:sldId id="357" r:id="rId19"/>
    <p:sldId id="361" r:id="rId20"/>
    <p:sldId id="358" r:id="rId21"/>
    <p:sldId id="312" r:id="rId22"/>
    <p:sldId id="355" r:id="rId23"/>
    <p:sldId id="354" r:id="rId24"/>
    <p:sldId id="360" r:id="rId25"/>
    <p:sldId id="340" r:id="rId26"/>
    <p:sldId id="348" r:id="rId27"/>
    <p:sldId id="341" r:id="rId28"/>
    <p:sldId id="342" r:id="rId29"/>
    <p:sldId id="325" r:id="rId30"/>
    <p:sldId id="343" r:id="rId31"/>
    <p:sldId id="344" r:id="rId32"/>
    <p:sldId id="345" r:id="rId33"/>
    <p:sldId id="346" r:id="rId34"/>
    <p:sldId id="347" r:id="rId35"/>
    <p:sldId id="349" r:id="rId36"/>
    <p:sldId id="351" r:id="rId37"/>
    <p:sldId id="300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FF00"/>
    <a:srgbClr val="00CC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55" autoAdjust="0"/>
  </p:normalViewPr>
  <p:slideViewPr>
    <p:cSldViewPr>
      <p:cViewPr>
        <p:scale>
          <a:sx n="80" d="100"/>
          <a:sy n="80" d="100"/>
        </p:scale>
        <p:origin x="-78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3FF02-B813-4F7B-B757-6627FFAB2AE7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D5D16-DBC5-45C5-A6B6-708CBBE498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702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47A5D-3F28-4BB6-8078-10B478960760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B2810-2D88-4B80-88BC-427B615B39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296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ECE14-5DF5-4B15-B260-8F443B6C84DA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10D76-50C4-4126-9A89-68AB8546D7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867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80D8C-6E69-4BF7-874F-53C77DEE872B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0C1EF-99C4-4FD7-9A66-99044284D9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14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EA019-F6A6-4E01-B6F2-6DF803D88929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C502D-4454-4710-8C96-8044FA31B5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559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F4695-8302-403E-B72F-33BE2A860092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C203A-67B7-4F71-B6F3-675C1C66BE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06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4E04F-3F18-4504-90DE-D5619A358B6F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1640B-3588-4973-BFBD-5202287BD7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204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E7A0A-FEDA-4DFB-8BD9-975297C2F060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7ACCA-BEB9-423E-AC97-C0DC027C31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158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4F4AD-58A7-43CF-A504-68D54349430D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35C9D-08DB-47DF-A993-4A680D0120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5889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247F5-5655-48B6-B946-9722DC067E28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F4F5C-AFE7-421A-BFF9-AD7DC9EA49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1633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24F3E-D348-4E1F-9019-6F460814092F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F8217-D081-4817-BA4B-C0F69C799B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63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A238AB-461A-4DB8-90F1-317BA581AF9F}" type="datetimeFigureOut">
              <a:rPr lang="ru-RU"/>
              <a:pPr>
                <a:defRPr/>
              </a:pPr>
              <a:t>27.07.2016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440843-BFED-4201-8069-86D937D635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629" r:id="rId1"/>
    <p:sldLayoutId id="2147485630" r:id="rId2"/>
    <p:sldLayoutId id="2147485639" r:id="rId3"/>
    <p:sldLayoutId id="2147485631" r:id="rId4"/>
    <p:sldLayoutId id="2147485632" r:id="rId5"/>
    <p:sldLayoutId id="2147485633" r:id="rId6"/>
    <p:sldLayoutId id="2147485634" r:id="rId7"/>
    <p:sldLayoutId id="2147485635" r:id="rId8"/>
    <p:sldLayoutId id="2147485636" r:id="rId9"/>
    <p:sldLayoutId id="2147485637" r:id="rId10"/>
    <p:sldLayoutId id="21474856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 txBox="1">
            <a:spLocks noChangeArrowheads="1"/>
          </p:cNvSpPr>
          <p:nvPr/>
        </p:nvSpPr>
        <p:spPr bwMode="auto">
          <a:xfrm rot="10800000" flipV="1">
            <a:off x="0" y="5207000"/>
            <a:ext cx="9144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  <a:p>
            <a:pPr algn="ctr" eaLnBrk="1" hangingPunct="1"/>
            <a:r>
              <a:rPr lang="ru-RU" altLang="ru-RU" sz="2800" b="1" dirty="0">
                <a:solidFill>
                  <a:srgbClr val="FF0000"/>
                </a:solidFill>
                <a:latin typeface="Times New Roman" pitchFamily="18" charset="0"/>
              </a:rPr>
              <a:t>Номинация «Просветительская деятельность»</a:t>
            </a:r>
          </a:p>
        </p:txBody>
      </p:sp>
      <p:sp>
        <p:nvSpPr>
          <p:cNvPr id="3075" name="Text Box 9"/>
          <p:cNvSpPr txBox="1">
            <a:spLocks noChangeArrowheads="1"/>
          </p:cNvSpPr>
          <p:nvPr/>
        </p:nvSpPr>
        <p:spPr bwMode="auto">
          <a:xfrm>
            <a:off x="684213" y="188913"/>
            <a:ext cx="84820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CC0000"/>
                </a:solidFill>
              </a:rPr>
              <a:t>Всероссийский конкурс школьных лесничеств</a:t>
            </a:r>
          </a:p>
          <a:p>
            <a:pPr algn="ctr" eaLnBrk="1" hangingPunct="1"/>
            <a:r>
              <a:rPr lang="ru-RU" altLang="ru-RU" sz="2400" b="1">
                <a:solidFill>
                  <a:srgbClr val="CC0000"/>
                </a:solidFill>
              </a:rPr>
              <a:t>«Лучшее школьное лесничество»</a:t>
            </a:r>
          </a:p>
        </p:txBody>
      </p:sp>
      <p:sp>
        <p:nvSpPr>
          <p:cNvPr id="3076" name="Text Box 10"/>
          <p:cNvSpPr txBox="1">
            <a:spLocks noChangeArrowheads="1"/>
          </p:cNvSpPr>
          <p:nvPr/>
        </p:nvSpPr>
        <p:spPr bwMode="auto">
          <a:xfrm>
            <a:off x="6551613" y="1071563"/>
            <a:ext cx="2592387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b="1" dirty="0"/>
              <a:t>Имеретинское</a:t>
            </a:r>
          </a:p>
          <a:p>
            <a:pPr eaLnBrk="1" hangingPunct="1"/>
            <a:r>
              <a:rPr lang="ru-RU" altLang="ru-RU" b="1" dirty="0"/>
              <a:t>школьное лесничество</a:t>
            </a:r>
          </a:p>
          <a:p>
            <a:pPr eaLnBrk="1" hangingPunct="1"/>
            <a:r>
              <a:rPr lang="ru-RU" altLang="ru-RU" b="1" dirty="0"/>
              <a:t>Горячеключевского лесничества</a:t>
            </a:r>
          </a:p>
        </p:txBody>
      </p:sp>
      <p:pic>
        <p:nvPicPr>
          <p:cNvPr id="3077" name="Picture 6" descr="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3313804"/>
            <a:ext cx="2216150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4" descr="C:\информацион\DATA\Фото\ШЛ 2015\Экологические акции\Вместе сохраним леса от пожаров2015\Антипожар\DSC038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071563"/>
            <a:ext cx="600075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TextBox 6"/>
          <p:cNvSpPr txBox="1">
            <a:spLocks noChangeArrowheads="1"/>
          </p:cNvSpPr>
          <p:nvPr/>
        </p:nvSpPr>
        <p:spPr bwMode="auto">
          <a:xfrm>
            <a:off x="684214" y="6143625"/>
            <a:ext cx="6286996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/>
              <a:t>Руководители школьного лесничества:</a:t>
            </a:r>
          </a:p>
          <a:p>
            <a:pPr eaLnBrk="1" hangingPunct="1"/>
            <a:r>
              <a:rPr lang="ru-RU" altLang="ru-RU" dirty="0" err="1" smtClean="0"/>
              <a:t>Задорожко</a:t>
            </a:r>
            <a:r>
              <a:rPr lang="ru-RU" altLang="ru-RU" dirty="0" smtClean="0"/>
              <a:t> </a:t>
            </a:r>
            <a:r>
              <a:rPr lang="ru-RU" altLang="ru-RU" dirty="0"/>
              <a:t>И.А. и </a:t>
            </a:r>
            <a:r>
              <a:rPr lang="ru-RU" altLang="ru-RU" dirty="0" err="1"/>
              <a:t>Фостовцов</a:t>
            </a:r>
            <a:r>
              <a:rPr lang="ru-RU" altLang="ru-RU" dirty="0"/>
              <a:t> Н.И.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0" y="0"/>
            <a:ext cx="9144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5318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cs typeface="Times New Roman" pitchFamily="18" charset="0"/>
              </a:rPr>
              <a:t>История возникновения </a:t>
            </a:r>
          </a:p>
          <a:p>
            <a:pPr algn="ctr" eaLnBrk="1" hangingPunct="1"/>
            <a:r>
              <a:rPr lang="ru-RU" altLang="ru-RU" sz="2400" b="1" dirty="0">
                <a:cs typeface="Times New Roman" pitchFamily="18" charset="0"/>
              </a:rPr>
              <a:t>Имеретинского школьного лесничества</a:t>
            </a:r>
          </a:p>
          <a:p>
            <a:pPr algn="ctr" eaLnBrk="1" hangingPunct="1"/>
            <a:endParaRPr lang="ru-RU" altLang="ru-RU" sz="1400" dirty="0"/>
          </a:p>
          <a:p>
            <a:pPr algn="just"/>
            <a:r>
              <a:rPr lang="ru-RU" altLang="ru-RU" sz="2000" b="1" dirty="0">
                <a:cs typeface="Times New Roman" pitchFamily="18" charset="0"/>
              </a:rPr>
              <a:t>Имеретинское школьное лесничество</a:t>
            </a:r>
            <a:r>
              <a:rPr lang="ru-RU" altLang="ru-RU" sz="2000" dirty="0">
                <a:cs typeface="Times New Roman" pitchFamily="18" charset="0"/>
              </a:rPr>
              <a:t> образовано в мае 1999 года на базе Имеретинского лесничества Горячеключевского лесхоза и МОУ СОШ № 14.</a:t>
            </a:r>
          </a:p>
          <a:p>
            <a:pPr algn="just"/>
            <a:r>
              <a:rPr lang="ru-RU" altLang="ru-RU" sz="2000" dirty="0">
                <a:cs typeface="Times New Roman" pitchFamily="18" charset="0"/>
              </a:rPr>
              <a:t> В состав школьного лесничества вошли участники экологической дружины школы и кружков «Юный эколог», «Юный натуралист» и «Юный лесничий».</a:t>
            </a:r>
            <a:endParaRPr lang="ru-RU" altLang="ru-RU" sz="2000" dirty="0"/>
          </a:p>
          <a:p>
            <a:pPr algn="just"/>
            <a:endParaRPr lang="ru-RU" altLang="ru-RU" sz="2000" dirty="0">
              <a:cs typeface="Times New Roman" pitchFamily="18" charset="0"/>
            </a:endParaRPr>
          </a:p>
        </p:txBody>
      </p:sp>
      <p:pic>
        <p:nvPicPr>
          <p:cNvPr id="4099" name="Рисунок 2" descr="Здание ИЛ 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3071813"/>
            <a:ext cx="4105275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3" descr="Вид Имеретинской школы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071813"/>
            <a:ext cx="4175125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6818312" y="6406903"/>
            <a:ext cx="2071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dirty="0" smtClean="0"/>
              <a:t>МБОУ ООШ №14</a:t>
            </a:r>
            <a:endParaRPr lang="ru-RU" altLang="ru-RU" dirty="0"/>
          </a:p>
        </p:txBody>
      </p:sp>
      <p:pic>
        <p:nvPicPr>
          <p:cNvPr id="7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071813"/>
            <a:ext cx="4416425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79388" y="6429375"/>
            <a:ext cx="4392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18" charset="2"/>
              <a:buChar char=""/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18" charset="2"/>
              <a:buChar char="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latin typeface="Arial" charset="0"/>
              </a:rPr>
              <a:t>Горячеключевское лесничество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285750" y="0"/>
            <a:ext cx="86439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cs typeface="Times New Roman" pitchFamily="18" charset="0"/>
              </a:rPr>
              <a:t>Состав участников </a:t>
            </a:r>
          </a:p>
          <a:p>
            <a:pPr algn="ctr" eaLnBrk="1" hangingPunct="1"/>
            <a:r>
              <a:rPr lang="ru-RU" altLang="ru-RU" sz="2400" b="1">
                <a:cs typeface="Times New Roman" pitchFamily="18" charset="0"/>
              </a:rPr>
              <a:t>Имеретинского школьного лесничества</a:t>
            </a:r>
            <a:endParaRPr lang="ru-RU" altLang="ru-RU" sz="2400">
              <a:cs typeface="Times New Roman" pitchFamily="18" charset="0"/>
            </a:endParaRPr>
          </a:p>
        </p:txBody>
      </p:sp>
      <p:sp>
        <p:nvSpPr>
          <p:cNvPr id="5123" name="Прямоугольник 3"/>
          <p:cNvSpPr>
            <a:spLocks noChangeArrowheads="1"/>
          </p:cNvSpPr>
          <p:nvPr/>
        </p:nvSpPr>
        <p:spPr bwMode="auto">
          <a:xfrm rot="10800000" flipV="1">
            <a:off x="0" y="5589588"/>
            <a:ext cx="9148763" cy="119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ru-RU" altLang="ru-RU" dirty="0">
                <a:cs typeface="Times New Roman" pitchFamily="18" charset="0"/>
              </a:rPr>
              <a:t>В состав объединения входят 65 юных лесников из ООШ № 14.</a:t>
            </a:r>
          </a:p>
          <a:p>
            <a:pPr algn="ctr"/>
            <a:r>
              <a:rPr lang="ru-RU" altLang="ru-RU" dirty="0">
                <a:cs typeface="Times New Roman" pitchFamily="18" charset="0"/>
              </a:rPr>
              <a:t> Возраст обучающихся от 11 до 16 лет. Всего за 17 лет в школьном лесничестве обучалось более 180 начинающих лесоводов.</a:t>
            </a:r>
          </a:p>
          <a:p>
            <a:pPr algn="just"/>
            <a:endParaRPr lang="ru-RU" altLang="ru-RU" dirty="0">
              <a:cs typeface="Times New Roman" pitchFamily="18" charset="0"/>
            </a:endParaRPr>
          </a:p>
        </p:txBody>
      </p:sp>
      <p:sp>
        <p:nvSpPr>
          <p:cNvPr id="5124" name="Text Box 8"/>
          <p:cNvSpPr txBox="1">
            <a:spLocks noChangeArrowheads="1"/>
          </p:cNvSpPr>
          <p:nvPr/>
        </p:nvSpPr>
        <p:spPr bwMode="auto">
          <a:xfrm>
            <a:off x="4139953" y="1026473"/>
            <a:ext cx="428466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/>
              <a:t>Руководители школьного лесничества:</a:t>
            </a:r>
          </a:p>
          <a:p>
            <a:pPr eaLnBrk="1" hangingPunct="1"/>
            <a:r>
              <a:rPr lang="ru-RU" altLang="ru-RU" dirty="0" err="1"/>
              <a:t>Задорожко</a:t>
            </a:r>
            <a:r>
              <a:rPr lang="ru-RU" altLang="ru-RU" dirty="0"/>
              <a:t> Ирина Алексеевна,</a:t>
            </a:r>
          </a:p>
          <a:p>
            <a:pPr eaLnBrk="1" hangingPunct="1"/>
            <a:r>
              <a:rPr lang="ru-RU" altLang="ru-RU" dirty="0" err="1"/>
              <a:t>Фостовцов</a:t>
            </a:r>
            <a:r>
              <a:rPr lang="ru-RU" altLang="ru-RU" dirty="0"/>
              <a:t> Николай Иванович.</a:t>
            </a:r>
          </a:p>
        </p:txBody>
      </p:sp>
      <p:pic>
        <p:nvPicPr>
          <p:cNvPr id="5125" name="Picture 9" descr="DSC071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841376"/>
            <a:ext cx="3562350" cy="474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C:\информацион\DATA\Фото\Фото ШЛ 2014\Экологич. акции\Обустройство мест отдыха\DSC017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2427288"/>
            <a:ext cx="468258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 bwMode="auto">
          <a:xfrm>
            <a:off x="457200" y="142853"/>
            <a:ext cx="8229600" cy="78581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Площадь лесного фонда,</a:t>
            </a:r>
            <a:br>
              <a:rPr lang="ru-RU" sz="240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ru-RU" sz="24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закрепленная за школьным лесничеством- 262 га</a:t>
            </a:r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2339752" y="1061308"/>
            <a:ext cx="2592388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dirty="0" smtClean="0"/>
              <a:t>Беседка - </a:t>
            </a:r>
            <a:r>
              <a:rPr lang="ru-RU" altLang="ru-RU" dirty="0"/>
              <a:t>«зеленый кабинет» Имеретинского школьного лесничества</a:t>
            </a:r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" t="26784" r="-1559" b="13560"/>
          <a:stretch>
            <a:fillRect/>
          </a:stretch>
        </p:blipFill>
        <p:spPr bwMode="auto">
          <a:xfrm>
            <a:off x="611560" y="3296193"/>
            <a:ext cx="7988820" cy="336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C:\информацион\DATA\Фото\Фото ШЛ 2014\Занятия лесной школы\Ядовитые растения\DSC021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61308"/>
            <a:ext cx="3156218" cy="236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390" y="2699628"/>
            <a:ext cx="4397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Квартал 34В</a:t>
            </a:r>
          </a:p>
          <a:p>
            <a:r>
              <a:rPr lang="ru-RU" dirty="0" smtClean="0"/>
              <a:t>Саратовского участкового лесничества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1115616" y="0"/>
            <a:ext cx="7028259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dirty="0"/>
              <a:t>Основные виды просветительской деятельности:</a:t>
            </a:r>
          </a:p>
          <a:p>
            <a:pPr algn="ctr" eaLnBrk="1" hangingPunct="1"/>
            <a:endParaRPr lang="ru-RU" altLang="ru-RU" sz="2000" dirty="0"/>
          </a:p>
          <a:p>
            <a:pPr algn="ctr" eaLnBrk="1" hangingPunct="1">
              <a:buFontTx/>
              <a:buAutoNum type="arabicPeriod"/>
            </a:pPr>
            <a:r>
              <a:rPr lang="ru-RU" altLang="ru-RU" sz="2000" dirty="0"/>
              <a:t>Создание уголка леса;</a:t>
            </a:r>
          </a:p>
          <a:p>
            <a:pPr algn="ctr" eaLnBrk="1" hangingPunct="1">
              <a:buFontTx/>
              <a:buAutoNum type="arabicPeriod"/>
            </a:pPr>
            <a:r>
              <a:rPr lang="ru-RU" altLang="ru-RU" sz="2000" dirty="0"/>
              <a:t>Наличие </a:t>
            </a:r>
            <a:r>
              <a:rPr lang="ru-RU" altLang="ru-RU" sz="2000" dirty="0" err="1"/>
              <a:t>агидбригады</a:t>
            </a:r>
            <a:r>
              <a:rPr lang="ru-RU" altLang="ru-RU" sz="2000" dirty="0"/>
              <a:t> ШЛ;</a:t>
            </a:r>
          </a:p>
          <a:p>
            <a:pPr algn="ctr" eaLnBrk="1" hangingPunct="1">
              <a:buFontTx/>
              <a:buAutoNum type="arabicPeriod"/>
            </a:pPr>
            <a:r>
              <a:rPr lang="ru-RU" altLang="ru-RU" sz="2000" dirty="0"/>
              <a:t>Проведение конкурсов на природоохранные темы;</a:t>
            </a:r>
          </a:p>
          <a:p>
            <a:pPr algn="ctr" eaLnBrk="1" hangingPunct="1">
              <a:buFontTx/>
              <a:buAutoNum type="arabicPeriod"/>
            </a:pPr>
            <a:r>
              <a:rPr lang="ru-RU" altLang="ru-RU" sz="2000" dirty="0"/>
              <a:t>Проведение тематических бесед;</a:t>
            </a:r>
          </a:p>
          <a:p>
            <a:pPr algn="ctr" eaLnBrk="1" hangingPunct="1">
              <a:buFontTx/>
              <a:buAutoNum type="arabicPeriod"/>
            </a:pPr>
            <a:r>
              <a:rPr lang="ru-RU" altLang="ru-RU" sz="2000" dirty="0"/>
              <a:t>Проведение мероприятий просветительской направленности;</a:t>
            </a:r>
          </a:p>
          <a:p>
            <a:pPr algn="ctr" eaLnBrk="1" hangingPunct="1">
              <a:buFontTx/>
              <a:buAutoNum type="arabicPeriod"/>
            </a:pPr>
            <a:r>
              <a:rPr lang="ru-RU" altLang="ru-RU" sz="2000" dirty="0"/>
              <a:t>Наличие сайта школьного лесничества;</a:t>
            </a:r>
          </a:p>
          <a:p>
            <a:pPr algn="ctr" eaLnBrk="1" hangingPunct="1">
              <a:buFontTx/>
              <a:buAutoNum type="arabicPeriod"/>
            </a:pPr>
            <a:r>
              <a:rPr lang="ru-RU" altLang="ru-RU" sz="2000" dirty="0"/>
              <a:t>Выступления в СМИ;</a:t>
            </a:r>
          </a:p>
          <a:p>
            <a:pPr algn="ctr" eaLnBrk="1" hangingPunct="1">
              <a:buFontTx/>
              <a:buAutoNum type="arabicPeriod"/>
            </a:pPr>
            <a:r>
              <a:rPr lang="ru-RU" altLang="ru-RU" sz="2000" dirty="0"/>
              <a:t>Экскурсии.</a:t>
            </a:r>
          </a:p>
        </p:txBody>
      </p:sp>
      <p:pic>
        <p:nvPicPr>
          <p:cNvPr id="7172" name="Picture 4" descr="C:\информацион\DATA\Фото\ШЛ 2016\Экологические акции\Смотр мобильных групп\DSC04537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79092"/>
            <a:ext cx="3240000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3" descr="Маленький Прин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452" y="4571999"/>
            <a:ext cx="2190876" cy="169386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C:\информацион\DATA\Фото\Фото ШЛ 2014\Практическая работа\День леса 21 марта\DSC01573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158931"/>
            <a:ext cx="3240000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Рисунок 5" descr="http://u.jimdo.com/www65/o/s54366391c2dd6fdb/img/i756e13e2701097e7/1375605087/std/imag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93875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/>
          </p:cNvSpPr>
          <p:nvPr>
            <p:ph type="title"/>
          </p:nvPr>
        </p:nvSpPr>
        <p:spPr bwMode="auto">
          <a:xfrm>
            <a:off x="457200" y="1"/>
            <a:ext cx="8229600" cy="64291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24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Уголок леса на базе кабинета биологии</a:t>
            </a:r>
          </a:p>
        </p:txBody>
      </p:sp>
      <p:pic>
        <p:nvPicPr>
          <p:cNvPr id="8195" name="Picture 4" descr="C:\информацион\DATA\Фото\ШЛ 2015\Экологические акции\Выставка Лесники открывают двери\DSC03998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1500"/>
            <a:ext cx="468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5" descr="C:\информацион\DATA\Фото\ШЛ 2016\Экологические акции\Бумажный бум - копия\DSC04473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96952"/>
            <a:ext cx="468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C:\информацион\DATA\Фото\Школ. леснич. 2013\Акции\Кормушки 2013\DSC0006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7"/>
          <a:stretch/>
        </p:blipFill>
        <p:spPr bwMode="auto">
          <a:xfrm>
            <a:off x="5220072" y="571500"/>
            <a:ext cx="3659922" cy="213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4437112"/>
            <a:ext cx="38884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/>
              <a:t>Стенды: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dirty="0"/>
              <a:t>Имеретинское школьное лесничество «Зеленая планета»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dirty="0"/>
              <a:t>Имеретинское школьное лесничество </a:t>
            </a:r>
            <a:r>
              <a:rPr lang="ru-RU" dirty="0" err="1"/>
              <a:t>Горячеключевского</a:t>
            </a:r>
            <a:r>
              <a:rPr lang="ru-RU" dirty="0"/>
              <a:t> лесничества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err="1" smtClean="0">
                <a:solidFill>
                  <a:schemeClr val="tx1"/>
                </a:solidFill>
              </a:rPr>
              <a:t>Агидбригада</a:t>
            </a:r>
            <a:r>
              <a:rPr lang="ru-RU" sz="2400" dirty="0" smtClean="0">
                <a:solidFill>
                  <a:schemeClr val="tx1"/>
                </a:solidFill>
              </a:rPr>
              <a:t> школьного лесничества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9219" name="Picture 4" descr="C:\информацион\DATA\Фото\Фото ШЛ 2014\Экологич. акции\Вместе сохраним леса от пожаров\DSC01679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1" y="714375"/>
            <a:ext cx="468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5" descr="C:\информацион\DATA\Фото\ШЛ 2015\Экологические акции\Чистый берег\DSC03329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96952"/>
            <a:ext cx="4680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" descr="C:\информацион\DATA\Фото\ШЛ 2015\Экологические акции\Вместе сохраним леса от пожаров2015\Экскурсия на пожарную станцию 115\DSC0311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6"/>
          <a:stretch/>
        </p:blipFill>
        <p:spPr bwMode="auto">
          <a:xfrm>
            <a:off x="5148064" y="714375"/>
            <a:ext cx="3743897" cy="20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C:\информацион\DATA\Фото\ШЛ 2016\Профильные лагеря\Фото Межгорье\DSC0491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40"/>
          <a:stretch/>
        </p:blipFill>
        <p:spPr bwMode="auto">
          <a:xfrm>
            <a:off x="294914" y="4568452"/>
            <a:ext cx="3629013" cy="202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Организация выставок книг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природоохранной тематики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43" name="Picture 7" descr="C:\информацион\DATA\Фото\Фото ШЛ 2014\Экологич. акции\Вместе сохраним леса от пожаров\DSC01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143000"/>
            <a:ext cx="4689475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C:\информацион\DATA\Фото\Фото ШЛ 2014\Экологич. акции\Вместе сохраним леса от пожаров\DSC016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37201"/>
            <a:ext cx="4805362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4903788" y="2429684"/>
            <a:ext cx="35004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/>
              <a:t>Занятие юных лесников в сельской библиотеке</a:t>
            </a:r>
          </a:p>
        </p:txBody>
      </p:sp>
      <p:pic>
        <p:nvPicPr>
          <p:cNvPr id="10246" name="Picture 4" descr="C:\информацион\DATA\Фото\ШЛ 2015\Экологические акции\Вместе сохраним леса от пожаров2015\Беседа Охрана леса от пожара\DSC029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841875"/>
            <a:ext cx="24209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Просмотр экологических фильмов и презентаций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1267" name="Picture 3" descr="C:\информацион\DATA\Фото\ШЛ 2015\Экологические акции\Вместе сохраним леса от пожаров2015\Фильмы Авиалесоохрана\DSC032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928688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C:\информацион\DATA\Фото\ШЛ 2015\Экологические акции\Хранители воды старшие классы\DSC030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7563"/>
            <a:ext cx="4376738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5381625" y="2718130"/>
            <a:ext cx="2714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/>
              <a:t>Демонстрация фильма «</a:t>
            </a:r>
            <a:r>
              <a:rPr lang="ru-RU" altLang="ru-RU" dirty="0" err="1"/>
              <a:t>Авиалесоохрана</a:t>
            </a:r>
            <a:r>
              <a:rPr lang="ru-RU" altLang="ru-RU" dirty="0"/>
              <a:t>»</a:t>
            </a:r>
          </a:p>
        </p:txBody>
      </p:sp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2071688" y="5960817"/>
            <a:ext cx="25003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dirty="0"/>
              <a:t>Показ презентации «Воды России»</a:t>
            </a:r>
          </a:p>
        </p:txBody>
      </p:sp>
      <p:pic>
        <p:nvPicPr>
          <p:cNvPr id="11271" name="Рисунок 6" descr="&amp;Scy;&amp;tcy;&amp;iecy;&amp;ncy;&amp;acy; &amp;Vcy;&amp;Kcy;&amp;ocy;&amp;ncy;&amp;tcy;&amp;acy;&amp;kcy;&amp;tcy;&amp;iecy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369" y="928687"/>
            <a:ext cx="2093913" cy="155098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48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Конкурс рисунков «Лес боится огня»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2291" name="Picture 3" descr="C:\информацион\DATA\Фото\ШЛ 2015\Конкурсы\Рисунки Лес боится огня\DSC027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528" y="548680"/>
            <a:ext cx="4929187" cy="36972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C:\информацион\DATA\Фото\ШЛ 2015\Конкурсы\Рисунки Лес боится огня\DSC02718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378" y="3744032"/>
            <a:ext cx="360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C:\информацион\DATA\Фото\ШЛ 2015\Конкурсы\Рисунки Лес боится огня\DSC02716.JP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39219"/>
            <a:ext cx="360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Конкурс «ЭКО- мода»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3315" name="Picture 3" descr="C:\информацион\DATA\Фото\ШЛ 2015\Экологические акции\Эко-мода\DSC043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28688"/>
            <a:ext cx="7523162" cy="564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 descr="C:\информацион\DATA\Фото\ШЛ 2015\Экологические акции\Эко-мода\DSC043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142" y="188640"/>
            <a:ext cx="2043112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Конкурс «Скворечник»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4339" name="Picture 3" descr="C:\информацион\DATA\Фото\ШЛ 2015\Экологические акции\Фото СКВОРЕЧНИК\DSC0354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2"/>
          <a:stretch/>
        </p:blipFill>
        <p:spPr bwMode="auto">
          <a:xfrm>
            <a:off x="323528" y="836713"/>
            <a:ext cx="8424936" cy="574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opup_img" descr="http://go4.imgsmail.ru/imgpreview?key=http%3A//razukraska.ru/wp-content/gallery/skvorechnik/skvorechnik4.gif&amp;mb=imgdb_preview_8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60648"/>
            <a:ext cx="1500187" cy="171450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C:\информацион\DATA\Фото\ШЛ 2015\Экологические акции\Фото СКВОРЕЧНИК\DSC035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67" y="142875"/>
            <a:ext cx="4745121" cy="358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 descr="C:\информацион\DATA\Фото\ШЛ 2015\Экологические акции\Фото СКВОРЕЧНИК\DSC0355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2"/>
          <a:stretch/>
        </p:blipFill>
        <p:spPr bwMode="auto">
          <a:xfrm>
            <a:off x="184067" y="3861048"/>
            <a:ext cx="4745121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C:\информацион\DATA\Фото\ШЛ 2015\Экологические акции\Фото СКВОРЕЧНИК\DSC0355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1469240"/>
            <a:ext cx="3899670" cy="520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5429250" y="357188"/>
            <a:ext cx="3000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/>
              <a:t>Награждение победителей конкурса «Скворечник»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 bwMode="auto">
          <a:xfrm>
            <a:off x="4000496" y="2629641"/>
            <a:ext cx="1300167" cy="1818534"/>
          </a:xfrm>
          <a:prstGeom prst="ellipse">
            <a:avLst/>
          </a:prstGeom>
          <a:noFill/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Конкурс «Эко- елочка»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6387" name="Picture 3" descr="C:\информацион\DATA\Фото\ШЛ 2015\Занятия лесной школы\Итоги 2015 года\DSCN02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5474"/>
            <a:ext cx="4929188" cy="369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C:\информацион\DATA\Фото\Фото ШЛ 2014\Экологич. акции\Эка-елочка\DSC026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5" y="2963863"/>
            <a:ext cx="5000625" cy="375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C:\информацион\DATA\Фото\ШЛ 2015\Экологические акции\ЭКА елочки 2015\DSC043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398" y="625474"/>
            <a:ext cx="2876550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 descr="C:\информацион\DATA\Фото\Фото ШЛ 2014\Экологич. акции\Эка-елочка\DSC0269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00563"/>
            <a:ext cx="1643063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Мероприятия просветительской направленности с младшими школьниками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7411" name="Picture 3" descr="C:\информацион\DATA\Фото\ШЛ 2015\Экологические акции\День борьбы с опустыниванием\DSC03503.JPG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34" y="1268760"/>
            <a:ext cx="360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C:\информацион\DATA\Фото\ШЛ 2015\Экологические акции\Фото СКВОРЕЧНИК\DSC03544.JP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3" y="3662881"/>
            <a:ext cx="360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C:\информацион\DATA\Фото\ШЛ 2015\Занятия лесной школы\Урок Вода России\DSC040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3" y="1039813"/>
            <a:ext cx="3599999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5643563" y="3357563"/>
            <a:ext cx="3214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/>
              <a:t>Урок «Хранители воды»</a:t>
            </a:r>
          </a:p>
        </p:txBody>
      </p:sp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473634" y="4148760"/>
            <a:ext cx="3738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/>
              <a:t>День борьбы с опустыниванием</a:t>
            </a:r>
          </a:p>
        </p:txBody>
      </p:sp>
      <p:sp>
        <p:nvSpPr>
          <p:cNvPr id="17416" name="TextBox 7"/>
          <p:cNvSpPr txBox="1">
            <a:spLocks noChangeArrowheads="1"/>
          </p:cNvSpPr>
          <p:nvPr/>
        </p:nvSpPr>
        <p:spPr bwMode="auto">
          <a:xfrm>
            <a:off x="2604615" y="6172994"/>
            <a:ext cx="3214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/>
              <a:t>Праздник «День птиц»</a:t>
            </a:r>
          </a:p>
        </p:txBody>
      </p:sp>
      <p:pic>
        <p:nvPicPr>
          <p:cNvPr id="17417" name="Рисунок 4" descr="http://oreh.kobrin.edu.by/ru/sm_full.aspx?guid=729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945" y="4634706"/>
            <a:ext cx="1857375" cy="15382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Мероприятия просветительской направленности с дошкольниками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8435" name="Picture 4" descr="C:\информацион\DATA\Фото\ШЛ 2015\Экологические акции\Вместе сохраним леса от пожаров2015\Сказки в детском саду\DSC033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03999"/>
            <a:ext cx="345638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C:\информацион\DATA\Фото\ШЛ 2015\Экологические акции\Вместе сохраним леса от пожаров2015\Сказки в детском саду\DSC033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857625"/>
            <a:ext cx="3709987" cy="278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 descr="DSC0387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20278"/>
            <a:ext cx="3595688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5"/>
          <p:cNvSpPr txBox="1">
            <a:spLocks noChangeArrowheads="1"/>
          </p:cNvSpPr>
          <p:nvPr/>
        </p:nvSpPr>
        <p:spPr bwMode="auto">
          <a:xfrm>
            <a:off x="582136" y="3857625"/>
            <a:ext cx="364217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ru-RU" altLang="ru-RU" dirty="0"/>
              <a:t>Занятие по пожарной безопасности в д/с</a:t>
            </a:r>
          </a:p>
          <a:p>
            <a:pPr eaLnBrk="1" hangingPunct="1">
              <a:buFontTx/>
              <a:buAutoNum type="arabicPeriod"/>
            </a:pPr>
            <a:r>
              <a:rPr lang="ru-RU" altLang="ru-RU" dirty="0"/>
              <a:t>Показ сценки- сказки «</a:t>
            </a:r>
            <a:r>
              <a:rPr lang="ru-RU" altLang="ru-RU" dirty="0" err="1"/>
              <a:t>Пожарыч</a:t>
            </a:r>
            <a:r>
              <a:rPr lang="ru-RU" altLang="ru-RU" dirty="0"/>
              <a:t>»</a:t>
            </a:r>
          </a:p>
          <a:p>
            <a:pPr eaLnBrk="1" hangingPunct="1">
              <a:buFontTx/>
              <a:buAutoNum type="arabicPeriod"/>
            </a:pPr>
            <a:r>
              <a:rPr lang="ru-RU" altLang="ru-RU" dirty="0"/>
              <a:t>Экскурсия по экологической тропе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725470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Участие в реализации Всероссийского социально- просветительском проекте «Вместе сохраним леса от пожаров»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9459" name="Picture 3" descr="C:\информацион\DATA\Фото\ШЛ 2015\Экологические акции\Вместе сохраним леса от пожаров2015\Антипожар\DSC032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143000"/>
            <a:ext cx="5713413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 descr="C:\информацион\DATA\!my_Doc!\Школа №14 2015 год\Отсканированные грамоты\Отсканированные грамоты Задорожко И.А\scan0000102067.jpg"/>
          <p:cNvPicPr>
            <a:picLocks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85720" y="1142984"/>
            <a:ext cx="2599900" cy="418274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extLst/>
        </p:spPr>
      </p:pic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1071563" y="5643563"/>
            <a:ext cx="7143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/>
              <a:t>По итогам Всероссийского проекта «Вместе сохраним леса от пожаров» коллектив Имеретинского ШЛ занял </a:t>
            </a:r>
            <a:r>
              <a:rPr lang="en-US" altLang="ru-RU"/>
              <a:t>II</a:t>
            </a:r>
            <a:r>
              <a:rPr lang="ru-RU" altLang="ru-RU"/>
              <a:t> место среди 147 учреждений РФ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Участие в реализации Всероссийского проекта «Хранители воды»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0483" name="Picture 3" descr="C:\информацион\DATA\Фото\ШЛ 2015\Экологические акции\Хранители воды старшие классы\DSC030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285875"/>
            <a:ext cx="5857875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Object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285875"/>
            <a:ext cx="2060696" cy="29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C:\информацион\DATA\Фото\ШЛ 2015\Экологические акции\Хранители воды\DSC03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335463"/>
            <a:ext cx="307181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Участие обучающихся в конференциях, съездах, слетах школьных лесничеств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1507" name="Picture 3" descr="C:\информацион\DATA\Фото\ШЛ 2015\Конкурсы\МСХАУК 2015\DSC032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3625850"/>
            <a:ext cx="4019550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C:\информацион\DATA\Фото\ШЛ 2015\Конкурсы\Съезд ШЛ Орленок\_MG_34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071563"/>
            <a:ext cx="5286375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5500688" y="1042988"/>
            <a:ext cx="3143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/>
              <a:t>Всероссийский съезд школьных лесничеств в ВДЦ «Орленок»</a:t>
            </a:r>
          </a:p>
          <a:p>
            <a:pPr eaLnBrk="1" hangingPunct="1"/>
            <a:r>
              <a:rPr lang="ru-RU" altLang="ru-RU" dirty="0"/>
              <a:t>Ноябрь 2015г.</a:t>
            </a:r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766377" y="4898943"/>
            <a:ext cx="41433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dirty="0" err="1"/>
              <a:t>Ряднев</a:t>
            </a:r>
            <a:r>
              <a:rPr lang="ru-RU" altLang="ru-RU" dirty="0"/>
              <a:t> Ю.С., президент Малой сельскохозяйственной академии наук учащихся Кубани награждает Агееву Валерию, 8 </a:t>
            </a:r>
            <a:r>
              <a:rPr lang="ru-RU" altLang="ru-RU" dirty="0" err="1"/>
              <a:t>кл</a:t>
            </a:r>
            <a:r>
              <a:rPr lang="ru-RU" altLang="ru-RU" dirty="0"/>
              <a:t>., победителя в секции «Ботаника».</a:t>
            </a:r>
          </a:p>
          <a:p>
            <a:pPr algn="r" eaLnBrk="1" hangingPunct="1"/>
            <a:r>
              <a:rPr lang="ru-RU" altLang="ru-RU" dirty="0"/>
              <a:t>Краснодар, май 2015г.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Просветительская деятельность в городском профильном лагере «Школа юного эколога и лесовода»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2531" name="Picture 3" descr="C:\информацион\DATA\Фото\ШЛ 2016\Профильные лагеря\Фото Межгорье\DSC04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928688"/>
            <a:ext cx="43815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C:\информацион\DATA\Фото\ШЛ 2016\Профильные лагеря\Фото Межгорье\DSC048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1000125"/>
            <a:ext cx="3305175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 descr="C:\информацион\DATA\Фото\ШЛ 2016\Профильные лагеря\Фото Межгорье\DSC0496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589338"/>
            <a:ext cx="4162425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 descr="C:\информацион\DATA\Фото\ШЛ 2016\Профильные лагеря\Фото Межгорье\DSC0504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365103"/>
            <a:ext cx="3369582" cy="237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7" descr="C:\информацион\DATA\Фото\Фото ШЛ 2014\Конференции, слеты\Радуга талантов 2014\DSC024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820738"/>
            <a:ext cx="3590925" cy="269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2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61975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24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Краевой форум «Радуга талантов»</a:t>
            </a:r>
          </a:p>
        </p:txBody>
      </p:sp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214312" y="4812171"/>
            <a:ext cx="219744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Учащиеся Имеретинского ШЛ проводят мастер- класс «Вырасти дерево из семени»</a:t>
            </a:r>
          </a:p>
        </p:txBody>
      </p:sp>
      <p:pic>
        <p:nvPicPr>
          <p:cNvPr id="23556" name="Picture 5" descr="C:\информацион\DATA\Фото\Фото ШЛ 2014\Конференции, слеты\Радуга талантов 2014\DSC025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60738"/>
            <a:ext cx="4286250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 descr="C:\информацион\DATA\Фото\Фото ШЛ 2014\Конференции, слеты\Радуга талантов 2014\DSC0253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03349"/>
            <a:ext cx="3714750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Экскурсия в городском музее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Посещение выставки «Радуга на крыльях»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4579" name="Picture 3" descr="C:\информацион\DATA\Фото\ШЛ 2015\Экскурсии\Музей Бабочки\DSC026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071563"/>
            <a:ext cx="7358062" cy="551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Профориентация выпускников школьного лесничества Экскурсия в Апшеронский </a:t>
            </a:r>
            <a:r>
              <a:rPr lang="ru-RU" sz="2000" dirty="0" smtClean="0">
                <a:solidFill>
                  <a:schemeClr val="tx1"/>
                </a:solidFill>
              </a:rPr>
              <a:t>лесхоз-техникум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5603" name="Picture 3" descr="C:\информацион\DATA\Фото\ШЛ 2015\Экскурсии\Апшеронский техникум\DSC028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1268760"/>
            <a:ext cx="7165115" cy="5374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C:\информацион\DATA\Фото\ШЛ 2015\Экскурсии\Апшеронский техникум\DSC028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785813"/>
            <a:ext cx="2214562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 descr="C:\информацион\DATA\Фото\ШЛ 2015\Экскурсии\Апшеронский техникум\DSC028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2214562" cy="166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Всероссийская акция «Лесники открывают двери»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6627" name="Picture 3" descr="C:\информацион\DATA\Фото\ШЛ 2015\Поездки\Лесники открывают двери\DSC039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1" b="4912"/>
          <a:stretch>
            <a:fillRect/>
          </a:stretch>
        </p:blipFill>
        <p:spPr bwMode="auto">
          <a:xfrm>
            <a:off x="323528" y="1071563"/>
            <a:ext cx="8495035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Сайт Имеретинского школьного лесничества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81075"/>
            <a:ext cx="8424862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Размещение информации о работе школьного лесничества на сайте Министерства природных ресурсов Краснодарского края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8675" name="Picture 3" descr="C:\информацион\DATA\!my_Doc!\Задорожко И.А. 2015г\Скриншоты\Скриншот посадка сМПР 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75982"/>
            <a:ext cx="3742306" cy="514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информацион\DATA\!my_Doc!\Задорожко И.А. 2015г\Скриншоты\Скриншот МПР КК Вместе сохраним леса от пожаров.jpg"/>
          <p:cNvPicPr>
            <a:picLocks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683568" y="1575982"/>
            <a:ext cx="3742306" cy="5144672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Освещение работы школьного лесничества в СМИ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29699" name="Picture 4" descr="C:\информацион\DATA\Фото\ШЛ 2015\Экологические акции\Вместе сохраним леса от пожаров2015\Радио Курорт ФМ\DSC029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714375"/>
            <a:ext cx="6300788" cy="442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C:\информацион\DATA\Фото\ШЛ 2015\Экологические акции\Вместе сохраним леса от пожаров2015\Радио Курорт ФМ\DSC029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162425"/>
            <a:ext cx="3357563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6" descr="C:\информацион\DATA\Фото\ШЛ 2015\Экологические акции\Вместе сохраним леса от пожаров2015\Радио Курорт ФМ\DSC029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251325"/>
            <a:ext cx="3286125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Box 5"/>
          <p:cNvSpPr txBox="1">
            <a:spLocks noChangeArrowheads="1"/>
          </p:cNvSpPr>
          <p:nvPr/>
        </p:nvSpPr>
        <p:spPr bwMode="auto">
          <a:xfrm>
            <a:off x="3714750" y="5214938"/>
            <a:ext cx="19288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/>
              <a:t>Выступление юных лесников в студии радио «Курорт ФМ»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928694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Освещение работы школьного лесничества в репортажах ТК «Горячий Ключ»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0723" name="Picture 3" descr="C:\информацион\DATA\Фото\ШЛ 2015\Занятия лесной школы\Энтомология с Хомицким Женей\DSC037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3751263"/>
            <a:ext cx="3952875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C:\информацион\DATA\Фото\Фото ШЛ 2014\Занятия лесной школы\Ядовитые растения\DSC021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071563"/>
            <a:ext cx="43053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7" descr="DSC0477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00" y="4384675"/>
            <a:ext cx="307181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Box 5"/>
          <p:cNvSpPr txBox="1">
            <a:spLocks noChangeArrowheads="1"/>
          </p:cNvSpPr>
          <p:nvPr/>
        </p:nvSpPr>
        <p:spPr bwMode="auto">
          <a:xfrm>
            <a:off x="4376737" y="1074532"/>
            <a:ext cx="2786063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Темы репортажей ТК:</a:t>
            </a:r>
          </a:p>
          <a:p>
            <a:pPr algn="ctr" eaLnBrk="1" hangingPunct="1"/>
            <a:endParaRPr lang="ru-RU" altLang="ru-RU" dirty="0"/>
          </a:p>
          <a:p>
            <a:pPr algn="ctr" eaLnBrk="1" hangingPunct="1"/>
            <a:r>
              <a:rPr lang="ru-RU" altLang="ru-RU" dirty="0"/>
              <a:t>«На страже леса».</a:t>
            </a:r>
          </a:p>
          <a:p>
            <a:pPr algn="ctr" eaLnBrk="1" hangingPunct="1"/>
            <a:r>
              <a:rPr lang="ru-RU" altLang="ru-RU" dirty="0"/>
              <a:t>«Живи, лес!»</a:t>
            </a:r>
          </a:p>
          <a:p>
            <a:pPr algn="ctr" eaLnBrk="1" hangingPunct="1"/>
            <a:r>
              <a:rPr lang="ru-RU" altLang="ru-RU" dirty="0"/>
              <a:t>«Лесники открывают двери».</a:t>
            </a:r>
          </a:p>
          <a:p>
            <a:pPr algn="ctr" eaLnBrk="1" hangingPunct="1"/>
            <a:r>
              <a:rPr lang="ru-RU" altLang="ru-RU" dirty="0"/>
              <a:t>«День леса».</a:t>
            </a:r>
          </a:p>
          <a:p>
            <a:pPr algn="ctr" eaLnBrk="1" hangingPunct="1"/>
            <a:r>
              <a:rPr lang="ru-RU" altLang="ru-RU" dirty="0"/>
              <a:t>«Сохраним леса от пожаров».</a:t>
            </a:r>
          </a:p>
          <a:p>
            <a:pPr algn="ctr" eaLnBrk="1" hangingPunct="1"/>
            <a:endParaRPr lang="ru-RU" altLang="ru-RU" dirty="0"/>
          </a:p>
        </p:txBody>
      </p:sp>
      <p:pic>
        <p:nvPicPr>
          <p:cNvPr id="30727" name="Picture 7" descr="C:\Users\йцу\Downloads\3d5fd4bc52c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071563"/>
            <a:ext cx="180975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49053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ru-RU" sz="20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Освещение  работы коллектива Имеретинского школьного лесничества  на страницах газеты «Горячий Ключ»</a:t>
            </a:r>
          </a:p>
        </p:txBody>
      </p:sp>
      <p:pic>
        <p:nvPicPr>
          <p:cNvPr id="31747" name="Picture 7" descr="b0f46bebffc5a3b0c82b7901f8b746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75" y="829939"/>
            <a:ext cx="3033713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5" descr="C:\информацион\DATA\!my_Doc!\Школа №14 2016 год\Школьное лесничество\Конкурсы\Номинация Лесовосстановление\Дополнительные материалы\Отсканированные статьи из газеты Горячий Ключ\img250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29939"/>
            <a:ext cx="4094029" cy="302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 descr="C:\информацион\DATA\!my_Doc!\Школа №14 2016 год\Школьное лесничество\Конкурсы\Номинация Лесовосстановление\Дополнительные материалы\Отсканированные статьи из газеты Горячий Ключ\img273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68750"/>
            <a:ext cx="4357688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6" descr="C:\информацион\DATA\!my_Doc!\Школа №14 2016 год\Школьное лесничество\Конкурсы\Номинация Просветительская деятельность\Дополнительные материалы\Отсканированные статьи\Сентябрь- октябрь 2015\img276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968750"/>
            <a:ext cx="4094029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Разработка и распространение листовок в защиту природы родного края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2771" name="Picture 3" descr="C:\информацион\DATA\Фото\ШЛ 2015\Экологические акции\Вместе сохраним леса от пожаров2015\Экскурсия на пожарную станцию 115\DSC031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182688"/>
            <a:ext cx="4500563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1" descr="http://www.clipartbest.com/cliparts/dc7/4ze/dc74zeRc9.gi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1182688"/>
            <a:ext cx="216217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 descr="C:\информацион\DATA\Фото\Фото ШЛ 2014\Занятия лесной школы\Ядовитые растения\DSC021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643313"/>
            <a:ext cx="4090988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Box 5"/>
          <p:cNvSpPr txBox="1">
            <a:spLocks noChangeArrowheads="1"/>
          </p:cNvSpPr>
          <p:nvPr/>
        </p:nvSpPr>
        <p:spPr bwMode="auto">
          <a:xfrm>
            <a:off x="124999" y="4607998"/>
            <a:ext cx="407193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/>
              <a:t>Темы листовок:</a:t>
            </a:r>
          </a:p>
          <a:p>
            <a:pPr eaLnBrk="1" hangingPunct="1"/>
            <a:r>
              <a:rPr lang="ru-RU" altLang="ru-RU" dirty="0"/>
              <a:t>«</a:t>
            </a:r>
            <a:r>
              <a:rPr lang="ru-RU" altLang="ru-RU" dirty="0" err="1"/>
              <a:t>Антипожар</a:t>
            </a:r>
            <a:r>
              <a:rPr lang="ru-RU" altLang="ru-RU" dirty="0"/>
              <a:t>»</a:t>
            </a:r>
          </a:p>
          <a:p>
            <a:pPr eaLnBrk="1" hangingPunct="1"/>
            <a:r>
              <a:rPr lang="ru-RU" altLang="ru-RU" dirty="0"/>
              <a:t>«Осторожно, ядовитые растения!»</a:t>
            </a:r>
          </a:p>
          <a:p>
            <a:pPr eaLnBrk="1" hangingPunct="1"/>
            <a:r>
              <a:rPr lang="ru-RU" altLang="ru-RU" dirty="0"/>
              <a:t>«Первоцвет»</a:t>
            </a:r>
          </a:p>
          <a:p>
            <a:pPr eaLnBrk="1" hangingPunct="1"/>
            <a:r>
              <a:rPr lang="ru-RU" altLang="ru-RU" dirty="0"/>
              <a:t>«Новогодняя елочка»</a:t>
            </a:r>
          </a:p>
          <a:p>
            <a:pPr eaLnBrk="1" hangingPunct="1"/>
            <a:r>
              <a:rPr lang="ru-RU" altLang="ru-RU" dirty="0"/>
              <a:t>«</a:t>
            </a:r>
            <a:r>
              <a:rPr lang="ru-RU" altLang="ru-RU" dirty="0" err="1"/>
              <a:t>Сельхозпалы</a:t>
            </a:r>
            <a:r>
              <a:rPr lang="ru-RU" altLang="ru-RU" dirty="0"/>
              <a:t> под контроль»</a:t>
            </a:r>
          </a:p>
          <a:p>
            <a:pPr eaLnBrk="1" hangingPunct="1"/>
            <a:r>
              <a:rPr lang="ru-RU" altLang="ru-RU" dirty="0"/>
              <a:t>«Сохраним леса от пожаров» 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Выпуск плакатов природоохранной тематики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3795" name="Picture 3" descr="C:\информацион\DATA\Фото\ШЛ 2015\Экологические акции\Хранители воды\DSC029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" y="642938"/>
            <a:ext cx="4861744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4" descr="C:\информацион\DATA\Фото\ШЛ 2016\Профильные лагеря\Фото Межгорье\DSC050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3071813"/>
            <a:ext cx="4857750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 descr="C:\информацион\DATA\Фото\ШЛ 2016\Экологические акции\Бумажный бум - копия\DSC044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6" y="628407"/>
            <a:ext cx="3090862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 descr="C:\информацион\DATA\Фото\Фото ШЛ 2014\Экологич. акции\Противопожарное учение\DSC014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197350"/>
            <a:ext cx="3205559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274638"/>
            <a:ext cx="3143272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Презентация детского коллектива школьного лесничества через выпуск буклетов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3481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785813"/>
            <a:ext cx="271462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785813"/>
            <a:ext cx="252412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363" y="2130425"/>
            <a:ext cx="2290763" cy="440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Разработка и изготовление аншлагов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5843" name="Picture 5" descr="DSC005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785813"/>
            <a:ext cx="36957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C:\информацион\DATA\Фото\ШЛ 2015\Экологические акции\Семкин родник осень 2015\DSC04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2717800"/>
            <a:ext cx="5233987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 descr="C:\информацион\DATA\Фото\Фото ШЛ 2014\Экологич. акции\Обустройство мест отдыха\DSC0172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51"/>
          <a:stretch/>
        </p:blipFill>
        <p:spPr bwMode="auto">
          <a:xfrm>
            <a:off x="214313" y="3645024"/>
            <a:ext cx="3205559" cy="299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Box 5"/>
          <p:cNvSpPr txBox="1">
            <a:spLocks noChangeArrowheads="1"/>
          </p:cNvSpPr>
          <p:nvPr/>
        </p:nvSpPr>
        <p:spPr bwMode="auto">
          <a:xfrm>
            <a:off x="4500563" y="1000125"/>
            <a:ext cx="359251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/>
              <a:t>Темы аншлагов:</a:t>
            </a:r>
          </a:p>
          <a:p>
            <a:pPr algn="ctr" eaLnBrk="1" hangingPunct="1"/>
            <a:endParaRPr lang="ru-RU" altLang="ru-RU"/>
          </a:p>
          <a:p>
            <a:pPr algn="ctr" eaLnBrk="1" hangingPunct="1"/>
            <a:r>
              <a:rPr lang="ru-RU" altLang="ru-RU"/>
              <a:t>Берегите лес от пожаров</a:t>
            </a:r>
          </a:p>
          <a:p>
            <a:pPr algn="ctr" eaLnBrk="1" hangingPunct="1"/>
            <a:r>
              <a:rPr lang="ru-RU" altLang="ru-RU"/>
              <a:t>Мы за чистый лес</a:t>
            </a:r>
          </a:p>
          <a:p>
            <a:pPr algn="ctr" eaLnBrk="1" hangingPunct="1"/>
            <a:r>
              <a:rPr lang="ru-RU" altLang="ru-RU"/>
              <a:t>Берегите родники</a:t>
            </a:r>
          </a:p>
          <a:p>
            <a:pPr algn="ctr" eaLnBrk="1" hangingPunct="1"/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Выпуск стенгазет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6867" name="Picture 3" descr="C:\информацион\DATA\Фото\ШЛ 2015\Экологические акции\Скворечник 2015\DSC028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642938"/>
            <a:ext cx="4695825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 descr="C:\информацион\DATA\Фото\ШЛ 2015\Экологические акции\Скворечник 2015\DSC028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080" y="3340101"/>
            <a:ext cx="4500033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 descr="C:\информацион\DATA\Фото\ШЛ 2015\Экологические акции\Парки Кубани\DSC030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282" y="642938"/>
            <a:ext cx="3234968" cy="242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 descr="C:\информацион\DATA\Фото\Фото ШЛ 2014\Экологич. акции\Скворечник 2014\DSC0157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292344"/>
            <a:ext cx="3494162" cy="235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48" cy="43971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Выпуск школьной газеты «Зеленая планета»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85725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5572125" y="1700213"/>
            <a:ext cx="30003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dirty="0"/>
              <a:t>Постоянные рубрики газеты:</a:t>
            </a:r>
          </a:p>
          <a:p>
            <a:pPr eaLnBrk="1" hangingPunct="1">
              <a:buFontTx/>
              <a:buChar char="-"/>
            </a:pPr>
            <a:r>
              <a:rPr lang="ru-RU" altLang="ru-RU" dirty="0"/>
              <a:t>«Это интересно…»;</a:t>
            </a:r>
          </a:p>
          <a:p>
            <a:pPr eaLnBrk="1" hangingPunct="1">
              <a:buFontTx/>
              <a:buChar char="-"/>
            </a:pPr>
            <a:r>
              <a:rPr lang="ru-RU" altLang="ru-RU" dirty="0"/>
              <a:t> «Наша помощь лесу»;</a:t>
            </a:r>
          </a:p>
          <a:p>
            <a:pPr eaLnBrk="1" hangingPunct="1">
              <a:buFontTx/>
              <a:buChar char="-"/>
            </a:pPr>
            <a:r>
              <a:rPr lang="ru-RU" altLang="ru-RU" dirty="0"/>
              <a:t>«Готовимся к конкурсам»;</a:t>
            </a:r>
          </a:p>
          <a:p>
            <a:pPr eaLnBrk="1" hangingPunct="1">
              <a:buFontTx/>
              <a:buChar char="-"/>
            </a:pPr>
            <a:r>
              <a:rPr lang="ru-RU" altLang="ru-RU" dirty="0"/>
              <a:t>«Литературная страничка»;</a:t>
            </a:r>
          </a:p>
          <a:p>
            <a:pPr eaLnBrk="1" hangingPunct="1">
              <a:buFontTx/>
              <a:buChar char="-"/>
            </a:pPr>
            <a:r>
              <a:rPr lang="ru-RU" altLang="ru-RU" dirty="0"/>
              <a:t>«Экологический календарь».</a:t>
            </a:r>
          </a:p>
        </p:txBody>
      </p:sp>
      <p:pic>
        <p:nvPicPr>
          <p:cNvPr id="37893" name="Picture 8" descr="emblem_20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214313"/>
            <a:ext cx="1477962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3" descr="C:\информацион\DATA\Фото\ШЛ 2015\Экологические акции\Вместе сохраним леса от пожаров2015\Экскурсия на пожарную станцию 115\DSC030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643439"/>
            <a:ext cx="2586013" cy="194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TextBox 6"/>
          <p:cNvSpPr txBox="1">
            <a:spLocks noChangeArrowheads="1"/>
          </p:cNvSpPr>
          <p:nvPr/>
        </p:nvSpPr>
        <p:spPr bwMode="auto">
          <a:xfrm>
            <a:off x="5564473" y="5627106"/>
            <a:ext cx="3143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dirty="0"/>
              <a:t>Выпуск газеты «Вместе сохраним леса от пожаров»</a:t>
            </a:r>
          </a:p>
        </p:txBody>
      </p:sp>
      <p:pic>
        <p:nvPicPr>
          <p:cNvPr id="37896" name="Picture 8" descr="C:\Users\йцу\Downloads\0025-026-ZHurnalis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845843"/>
            <a:ext cx="18192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1"/>
                </a:solidFill>
              </a:rPr>
              <a:t>Подведение итогов экологического 2015 года в Имеретинском школьном лесничестве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8915" name="Picture 3" descr="C:\информацион\DATA\Фото\ШЛ 2015\Занятия лесной школы\Итоги 2015 года\DSCN02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" t="15487" b="5656"/>
          <a:stretch/>
        </p:blipFill>
        <p:spPr bwMode="auto">
          <a:xfrm>
            <a:off x="467544" y="1412776"/>
            <a:ext cx="8208911" cy="5040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9939" name="Rectangle 6"/>
          <p:cNvSpPr>
            <a:spLocks noChangeArrowheads="1"/>
          </p:cNvSpPr>
          <p:nvPr/>
        </p:nvSpPr>
        <p:spPr bwMode="auto">
          <a:xfrm>
            <a:off x="2357438" y="0"/>
            <a:ext cx="42862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 u="sng">
                <a:solidFill>
                  <a:schemeClr val="bg1"/>
                </a:solidFill>
                <a:cs typeface="Times New Roman" pitchFamily="18" charset="0"/>
              </a:rPr>
              <a:t>Наш девиз:</a:t>
            </a:r>
            <a:endParaRPr lang="ru-RU" altLang="ru-RU" sz="900" u="sng">
              <a:solidFill>
                <a:schemeClr val="bg1"/>
              </a:solidFill>
            </a:endParaRPr>
          </a:p>
          <a:p>
            <a:pPr algn="ctr"/>
            <a:r>
              <a:rPr lang="ru-RU" altLang="ru-RU" b="1">
                <a:solidFill>
                  <a:srgbClr val="00FF00"/>
                </a:solidFill>
                <a:cs typeface="Times New Roman" pitchFamily="18" charset="0"/>
              </a:rPr>
              <a:t>Зеленый цвет </a:t>
            </a:r>
            <a:r>
              <a:rPr lang="ru-RU" altLang="ru-RU" b="1">
                <a:solidFill>
                  <a:schemeClr val="bg1"/>
                </a:solidFill>
                <a:cs typeface="Times New Roman" pitchFamily="18" charset="0"/>
              </a:rPr>
              <a:t>– всему, 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  <a:cs typeface="Times New Roman" pitchFamily="18" charset="0"/>
              </a:rPr>
              <a:t>Что сберегает ресурсы жизни!</a:t>
            </a:r>
            <a:endParaRPr lang="ru-RU" altLang="ru-RU" sz="900">
              <a:solidFill>
                <a:schemeClr val="bg1"/>
              </a:solidFill>
            </a:endParaRPr>
          </a:p>
          <a:p>
            <a:pPr algn="ctr"/>
            <a:r>
              <a:rPr lang="ru-RU" altLang="ru-RU" b="1">
                <a:solidFill>
                  <a:srgbClr val="FF0000"/>
                </a:solidFill>
                <a:cs typeface="Times New Roman" pitchFamily="18" charset="0"/>
              </a:rPr>
              <a:t>Стоп</a:t>
            </a:r>
            <a:r>
              <a:rPr lang="ru-RU" altLang="ru-RU" b="1">
                <a:solidFill>
                  <a:schemeClr val="bg1"/>
                </a:solidFill>
                <a:cs typeface="Times New Roman" pitchFamily="18" charset="0"/>
              </a:rPr>
              <a:t> – любому, 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  <a:cs typeface="Times New Roman" pitchFamily="18" charset="0"/>
              </a:rPr>
              <a:t>Кто транжирит их!</a:t>
            </a:r>
            <a:endParaRPr lang="ru-RU" altLang="ru-RU" sz="900">
              <a:solidFill>
                <a:schemeClr val="bg1"/>
              </a:solidFill>
            </a:endParaRPr>
          </a:p>
          <a:p>
            <a:pPr algn="ctr"/>
            <a:r>
              <a:rPr lang="ru-RU" altLang="ru-RU" b="1">
                <a:solidFill>
                  <a:schemeClr val="bg1"/>
                </a:solidFill>
                <a:cs typeface="Times New Roman" pitchFamily="18" charset="0"/>
              </a:rPr>
              <a:t>Лишь тот не против нас,</a:t>
            </a:r>
          </a:p>
          <a:p>
            <a:pPr algn="ctr"/>
            <a:r>
              <a:rPr lang="ru-RU" altLang="ru-RU" b="1">
                <a:solidFill>
                  <a:schemeClr val="bg1"/>
                </a:solidFill>
              </a:rPr>
              <a:t>Кто с нами!</a:t>
            </a:r>
            <a:endParaRPr lang="ru-RU" altLang="ru-RU" sz="900">
              <a:solidFill>
                <a:schemeClr val="bg1"/>
              </a:solidFill>
            </a:endParaRPr>
          </a:p>
          <a:p>
            <a:pPr algn="ctr"/>
            <a:endParaRPr lang="ru-RU" altLang="ru-RU">
              <a:solidFill>
                <a:srgbClr val="0000CC"/>
              </a:solidFill>
            </a:endParaRPr>
          </a:p>
        </p:txBody>
      </p:sp>
      <p:pic>
        <p:nvPicPr>
          <p:cNvPr id="3994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697" y="228600"/>
            <a:ext cx="1496783" cy="158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6" descr="C:\информацион\DATA\Фото\ШЛ 2015\Практическая работа\Посадка в делянке\DSC0429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7"/>
          <a:stretch/>
        </p:blipFill>
        <p:spPr bwMode="auto">
          <a:xfrm>
            <a:off x="179511" y="2034432"/>
            <a:ext cx="8712969" cy="464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1461</TotalTime>
  <Words>697</Words>
  <Application>Microsoft Office PowerPoint</Application>
  <PresentationFormat>Экран (4:3)</PresentationFormat>
  <Paragraphs>120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Arial</vt:lpstr>
      <vt:lpstr>Times New Roman</vt:lpstr>
      <vt:lpstr>Wingdings 2</vt:lpstr>
      <vt:lpstr>Wingdings</vt:lpstr>
      <vt:lpstr>Wingdings 3</vt:lpstr>
      <vt:lpstr>Calibri</vt:lpstr>
      <vt:lpstr>Апекс</vt:lpstr>
      <vt:lpstr>Презентация PowerPoint</vt:lpstr>
      <vt:lpstr>Презентация PowerPoint</vt:lpstr>
      <vt:lpstr>Презентация PowerPoint</vt:lpstr>
      <vt:lpstr>Площадь лесного фонда,  закрепленная за школьным лесничеством- 262 га</vt:lpstr>
      <vt:lpstr>Презентация PowerPoint</vt:lpstr>
      <vt:lpstr>Уголок леса на базе кабинета биологии</vt:lpstr>
      <vt:lpstr>Агидбригада школьного лесничества</vt:lpstr>
      <vt:lpstr>Организация выставок книг  природоохранной тематики</vt:lpstr>
      <vt:lpstr>Просмотр экологических фильмов и презентаций</vt:lpstr>
      <vt:lpstr>Конкурс рисунков «Лес боится огня»</vt:lpstr>
      <vt:lpstr>Конкурс «ЭКО- мода»</vt:lpstr>
      <vt:lpstr>Конкурс «Скворечник»</vt:lpstr>
      <vt:lpstr>Презентация PowerPoint</vt:lpstr>
      <vt:lpstr>Конкурс «Эко- елочка»</vt:lpstr>
      <vt:lpstr>Мероприятия просветительской направленности с младшими школьниками</vt:lpstr>
      <vt:lpstr>Мероприятия просветительской направленности с дошкольниками</vt:lpstr>
      <vt:lpstr>Участие в реализации Всероссийского социально- просветительском проекте «Вместе сохраним леса от пожаров»</vt:lpstr>
      <vt:lpstr>Участие в реализации Всероссийского проекта «Хранители воды»</vt:lpstr>
      <vt:lpstr>Участие обучающихся в конференциях, съездах, слетах школьных лесничеств</vt:lpstr>
      <vt:lpstr>Просветительская деятельность в городском профильном лагере «Школа юного эколога и лесовода»</vt:lpstr>
      <vt:lpstr>Краевой форум «Радуга талантов»</vt:lpstr>
      <vt:lpstr>Экскурсия в городском музее Посещение выставки «Радуга на крыльях»</vt:lpstr>
      <vt:lpstr>Профориентация выпускников школьного лесничества Экскурсия в Апшеронский лесхоз-техникум</vt:lpstr>
      <vt:lpstr>Всероссийская акция «Лесники открывают двери»</vt:lpstr>
      <vt:lpstr>Сайт Имеретинского школьного лесничества</vt:lpstr>
      <vt:lpstr>Размещение информации о работе школьного лесничества на сайте Министерства природных ресурсов Краснодарского края</vt:lpstr>
      <vt:lpstr>Освещение работы школьного лесничества в СМИ</vt:lpstr>
      <vt:lpstr>Освещение работы школьного лесничества в репортажах ТК «Горячий Ключ»</vt:lpstr>
      <vt:lpstr>Освещение  работы коллектива Имеретинского школьного лесничества  на страницах газеты «Горячий Ключ»</vt:lpstr>
      <vt:lpstr>Разработка и распространение листовок в защиту природы родного края</vt:lpstr>
      <vt:lpstr>Выпуск плакатов природоохранной тематики</vt:lpstr>
      <vt:lpstr>Презентация детского коллектива школьного лесничества через выпуск буклетов</vt:lpstr>
      <vt:lpstr>Разработка и изготовление аншлагов</vt:lpstr>
      <vt:lpstr>Выпуск стенгазет</vt:lpstr>
      <vt:lpstr>Выпуск школьной газеты «Зеленая планета»</vt:lpstr>
      <vt:lpstr>Подведение итогов экологического 2015 года в Имеретинском школьном лесничестве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Сергей</cp:lastModifiedBy>
  <cp:revision>390</cp:revision>
  <dcterms:created xsi:type="dcterms:W3CDTF">2009-01-19T08:24:46Z</dcterms:created>
  <dcterms:modified xsi:type="dcterms:W3CDTF">2016-07-27T06:31:06Z</dcterms:modified>
</cp:coreProperties>
</file>